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6" r:id="rId5"/>
    <p:sldId id="267" r:id="rId6"/>
    <p:sldId id="268" r:id="rId7"/>
    <p:sldId id="269" r:id="rId8"/>
    <p:sldId id="270" r:id="rId9"/>
    <p:sldId id="260" r:id="rId10"/>
    <p:sldId id="263" r:id="rId11"/>
    <p:sldId id="264" r:id="rId12"/>
    <p:sldId id="265" r:id="rId13"/>
    <p:sldId id="262" r:id="rId14"/>
    <p:sldId id="261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-102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76658-5ED1-4EF1-B91B-ED3FFAC9F49A}" type="datetimeFigureOut">
              <a:rPr lang="ru-RU"/>
              <a:pPr>
                <a:defRPr/>
              </a:pPr>
              <a:t>18.07.2014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05AA8-9834-4020-8960-CC5E4727DA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B746A-5CDC-40D7-ACEC-08AC306C968E}" type="datetimeFigureOut">
              <a:rPr lang="ru-RU"/>
              <a:pPr>
                <a:defRPr/>
              </a:pPr>
              <a:t>18.07.2014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CB362-B73A-4BBA-B586-16B6A217C8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B65E5-40CC-44F9-BF89-6D5ECBAAE957}" type="datetimeFigureOut">
              <a:rPr lang="ru-RU"/>
              <a:pPr>
                <a:defRPr/>
              </a:pPr>
              <a:t>18.07.2014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B4E25-2A42-486E-8BAE-6DED2C0997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83311-A9EB-49D2-9FD6-14C699BD6079}" type="datetimeFigureOut">
              <a:rPr lang="ru-RU"/>
              <a:pPr>
                <a:defRPr/>
              </a:pPr>
              <a:t>18.07.2014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EEB70-1AC8-410E-8DA2-5F028DC234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5EE4F-543F-4FF8-ADF1-DE748266A6CB}" type="datetimeFigureOut">
              <a:rPr lang="ru-RU"/>
              <a:pPr>
                <a:defRPr/>
              </a:pPr>
              <a:t>18.07.2014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01D52-52EB-4721-B888-4B725BCF98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DE986-1A30-4897-9369-C208204F8B77}" type="datetimeFigureOut">
              <a:rPr lang="ru-RU"/>
              <a:pPr>
                <a:defRPr/>
              </a:pPr>
              <a:t>18.07.2014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3BF20-C154-418B-94CE-9E8BE803E7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E28B2-FBC0-40AE-BA83-8365C0F8E627}" type="datetimeFigureOut">
              <a:rPr lang="ru-RU"/>
              <a:pPr>
                <a:defRPr/>
              </a:pPr>
              <a:t>18.07.2014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E40CE-265F-4F3D-BB4C-383AA28B88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4E933-3E5E-46F9-906B-F5306F1D0051}" type="datetimeFigureOut">
              <a:rPr lang="ru-RU"/>
              <a:pPr>
                <a:defRPr/>
              </a:pPr>
              <a:t>18.07.2014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833CA-90F3-40D5-9B52-E14FE20AD6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10E53-882D-426F-8D62-790B419E3255}" type="datetimeFigureOut">
              <a:rPr lang="ru-RU"/>
              <a:pPr>
                <a:defRPr/>
              </a:pPr>
              <a:t>18.07.2014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B7CE7-9E74-4550-A4BD-7DE6678B7F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8D9C2-2C23-41D2-86F7-D63ADBD157C4}" type="datetimeFigureOut">
              <a:rPr lang="ru-RU"/>
              <a:pPr>
                <a:defRPr/>
              </a:pPr>
              <a:t>18.07.2014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A8713-A14E-47E6-8124-FF8CE010B9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3FC8A-D55A-4629-89E0-2D63191E31DC}" type="datetimeFigureOut">
              <a:rPr lang="ru-RU"/>
              <a:pPr>
                <a:defRPr/>
              </a:pPr>
              <a:t>18.07.2014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F8D29-8EB5-4A52-9069-8110155EAB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326C8EB-06C0-478F-9543-8CFE907E4BE6}" type="datetimeFigureOut">
              <a:rPr lang="ru-RU"/>
              <a:pPr>
                <a:defRPr/>
              </a:pPr>
              <a:t>18.07.2014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C2ABEF3-6E01-4479-8C64-1F49878963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1"/>
          <p:cNvSpPr txBox="1">
            <a:spLocks noChangeArrowheads="1"/>
          </p:cNvSpPr>
          <p:nvPr/>
        </p:nvSpPr>
        <p:spPr bwMode="auto">
          <a:xfrm>
            <a:off x="2646363" y="1878013"/>
            <a:ext cx="712311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Контроль сформированности регулятивных УУД  в 3-4 классах </a:t>
            </a:r>
          </a:p>
          <a:p>
            <a:pPr algn="ctr"/>
            <a:r>
              <a:rPr lang="ru-RU" sz="28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как компонент внутренней системы оценки качества образования</a:t>
            </a:r>
            <a:endParaRPr lang="ru-RU" sz="280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4" name="TextBox 2"/>
          <p:cNvSpPr txBox="1">
            <a:spLocks noChangeArrowheads="1"/>
          </p:cNvSpPr>
          <p:nvPr/>
        </p:nvSpPr>
        <p:spPr bwMode="auto">
          <a:xfrm>
            <a:off x="7950200" y="4694238"/>
            <a:ext cx="2735263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З.А. КОКАРЕВА, </a:t>
            </a:r>
          </a:p>
          <a:p>
            <a:r>
              <a:rPr lang="ru-RU">
                <a:latin typeface="Calibri" pitchFamily="34" charset="0"/>
              </a:rPr>
              <a:t>к.п.н., доцент, зав. лабораторией обеспечения реализации ФГОС НОО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60350"/>
            <a:ext cx="998855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952500"/>
            <a:ext cx="8275637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7413" y="1174750"/>
            <a:ext cx="9094787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279525" y="2444750"/>
            <a:ext cx="8066088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2. Понимание и удержание задач деятельности.</a:t>
            </a:r>
          </a:p>
          <a:p>
            <a:r>
              <a:rPr lang="ru-RU">
                <a:latin typeface="Calibri" pitchFamily="34" charset="0"/>
              </a:rPr>
              <a:t>А) Точное или близкое к точному воспроизведение задач.</a:t>
            </a:r>
          </a:p>
          <a:p>
            <a:r>
              <a:rPr lang="ru-RU">
                <a:latin typeface="Calibri" pitchFamily="34" charset="0"/>
              </a:rPr>
              <a:t>Б) Смешение цели и задач. </a:t>
            </a:r>
          </a:p>
          <a:p>
            <a:r>
              <a:rPr lang="ru-RU">
                <a:latin typeface="Calibri" pitchFamily="34" charset="0"/>
              </a:rPr>
              <a:t>В) Нечеткое, расплывчатое воспроизведение задач.</a:t>
            </a: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1963738" y="182563"/>
            <a:ext cx="917257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Критерии анализа результатов анкетирования:</a:t>
            </a: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279525" y="779463"/>
            <a:ext cx="69215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Критерии анализа результатов анкетирования:</a:t>
            </a:r>
          </a:p>
          <a:p>
            <a:r>
              <a:rPr lang="ru-RU">
                <a:latin typeface="Calibri" pitchFamily="34" charset="0"/>
              </a:rPr>
              <a:t>1. Понимание и удержание цели.</a:t>
            </a:r>
          </a:p>
          <a:p>
            <a:r>
              <a:rPr lang="ru-RU">
                <a:latin typeface="Calibri" pitchFamily="34" charset="0"/>
              </a:rPr>
              <a:t>А)Точное или близкое к точному воспроизведение цели урока.</a:t>
            </a:r>
          </a:p>
          <a:p>
            <a:r>
              <a:rPr lang="ru-RU">
                <a:latin typeface="Calibri" pitchFamily="34" charset="0"/>
              </a:rPr>
              <a:t>Б) Нечеткое, расплывчатое воспроизведение цели.</a:t>
            </a:r>
          </a:p>
          <a:p>
            <a:r>
              <a:rPr lang="ru-RU">
                <a:latin typeface="Calibri" pitchFamily="34" charset="0"/>
              </a:rPr>
              <a:t>В) Неверное воспроизведение цели.</a:t>
            </a: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79525" y="3811588"/>
            <a:ext cx="9856788" cy="177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3. Соотнесение результата и цели деятельности.</a:t>
            </a:r>
          </a:p>
          <a:p>
            <a:r>
              <a:rPr lang="ru-RU">
                <a:latin typeface="Calibri" pitchFamily="34" charset="0"/>
              </a:rPr>
              <a:t>А) Соответствует цели.</a:t>
            </a:r>
          </a:p>
          <a:p>
            <a:r>
              <a:rPr lang="ru-RU">
                <a:latin typeface="Calibri" pitchFamily="34" charset="0"/>
              </a:rPr>
              <a:t>Б) Неполное соответствие цели.</a:t>
            </a:r>
          </a:p>
          <a:p>
            <a:r>
              <a:rPr lang="ru-RU">
                <a:latin typeface="Calibri" pitchFamily="34" charset="0"/>
              </a:rPr>
              <a:t>В) Несоответствие цели и результата</a:t>
            </a: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300288" y="1068388"/>
          <a:ext cx="8113712" cy="4851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73886"/>
                <a:gridCol w="2399474"/>
                <a:gridCol w="1970368"/>
                <a:gridCol w="1970368"/>
              </a:tblGrid>
              <a:tr h="23047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ФИ ученика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 </a:t>
                      </a:r>
                      <a:r>
                        <a:rPr lang="ru-RU" sz="2800" dirty="0" smtClean="0">
                          <a:effectLst/>
                        </a:rPr>
                        <a:t>критерий-</a:t>
                      </a:r>
                      <a:endParaRPr lang="ru-RU" sz="2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цель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2 </a:t>
                      </a:r>
                      <a:r>
                        <a:rPr lang="ru-RU" sz="2800" dirty="0" smtClean="0">
                          <a:effectLst/>
                        </a:rPr>
                        <a:t>критерий-</a:t>
                      </a:r>
                      <a:endParaRPr lang="ru-RU" sz="2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задачи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3 </a:t>
                      </a:r>
                      <a:r>
                        <a:rPr lang="ru-RU" sz="2800" dirty="0" smtClean="0">
                          <a:effectLst/>
                        </a:rPr>
                        <a:t>критерий-</a:t>
                      </a:r>
                      <a:endParaRPr lang="ru-RU" sz="2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результат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6365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А.С.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+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-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+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6365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И.Д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++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+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++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6365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И.К.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++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++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++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6365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О.Р.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+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-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-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6657" name="Rectangle 1"/>
          <p:cNvSpPr>
            <a:spLocks noChangeArrowheads="1"/>
          </p:cNvSpPr>
          <p:nvPr/>
        </p:nvSpPr>
        <p:spPr bwMode="auto">
          <a:xfrm>
            <a:off x="3316288" y="342265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8563" y="866775"/>
            <a:ext cx="8661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76475" y="1185863"/>
            <a:ext cx="763905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4863" y="747713"/>
            <a:ext cx="10828337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4314825" y="2071688"/>
            <a:ext cx="3668713" cy="183038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Внутренняя система оценки качества образования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 flipV="1">
            <a:off x="2693988" y="1308100"/>
            <a:ext cx="1165225" cy="8445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2511425" y="3343275"/>
            <a:ext cx="1625600" cy="84772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7983538" y="1597025"/>
            <a:ext cx="1439862" cy="70326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8113713" y="3609975"/>
            <a:ext cx="1309687" cy="9906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999163" y="4084638"/>
            <a:ext cx="57150" cy="128587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361950" y="336550"/>
            <a:ext cx="2292350" cy="145256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стартовая диагностика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61950" y="3902075"/>
            <a:ext cx="2149475" cy="15732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текущий контроль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089525" y="5449888"/>
            <a:ext cx="2070100" cy="12319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рубежный контроль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9642475" y="220663"/>
            <a:ext cx="2465388" cy="137636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промежуточная аттестация</a:t>
            </a:r>
            <a:endParaRPr lang="ru-RU" sz="2000" dirty="0">
              <a:solidFill>
                <a:schemeClr val="accent2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9642475" y="4394200"/>
            <a:ext cx="2149475" cy="15732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тоговая оценка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34" name="Прямая со стрелкой 33"/>
          <p:cNvCxnSpPr/>
          <p:nvPr/>
        </p:nvCxnSpPr>
        <p:spPr>
          <a:xfrm flipV="1">
            <a:off x="6149975" y="925513"/>
            <a:ext cx="0" cy="102393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Скругленный прямоугольник 40"/>
          <p:cNvSpPr/>
          <p:nvPr/>
        </p:nvSpPr>
        <p:spPr>
          <a:xfrm>
            <a:off x="6427788" y="161925"/>
            <a:ext cx="2254250" cy="125253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Мониторинговые исследования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8" grpId="0" animBg="1"/>
      <p:bldP spid="30" grpId="0" animBg="1"/>
      <p:bldP spid="31" grpId="0" animBg="1"/>
      <p:bldP spid="4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 со стрелкой вверх 2"/>
          <p:cNvSpPr/>
          <p:nvPr/>
        </p:nvSpPr>
        <p:spPr>
          <a:xfrm>
            <a:off x="3695700" y="5341938"/>
            <a:ext cx="4495800" cy="1385887"/>
          </a:xfrm>
          <a:prstGeom prst="upArrow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Стартовая диагностика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Выноска со стрелкой вверх 3"/>
          <p:cNvSpPr/>
          <p:nvPr/>
        </p:nvSpPr>
        <p:spPr>
          <a:xfrm>
            <a:off x="3695700" y="3984625"/>
            <a:ext cx="4495800" cy="1385888"/>
          </a:xfrm>
          <a:prstGeom prst="upArrow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контроль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Выноска со стрелкой вверх 4"/>
          <p:cNvSpPr/>
          <p:nvPr/>
        </p:nvSpPr>
        <p:spPr>
          <a:xfrm>
            <a:off x="3695700" y="2579688"/>
            <a:ext cx="4495800" cy="1385887"/>
          </a:xfrm>
          <a:prstGeom prst="upArrow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Рубежный контроль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Выноска со стрелкой вверх 5"/>
          <p:cNvSpPr/>
          <p:nvPr/>
        </p:nvSpPr>
        <p:spPr>
          <a:xfrm>
            <a:off x="3695700" y="1184275"/>
            <a:ext cx="4495800" cy="1385888"/>
          </a:xfrm>
          <a:prstGeom prst="upArrow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Промежуточная аттестация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05213" y="220663"/>
            <a:ext cx="4676775" cy="96361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Итоговая оценка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Выноска со стрелкой вправо 7"/>
          <p:cNvSpPr/>
          <p:nvPr/>
        </p:nvSpPr>
        <p:spPr>
          <a:xfrm>
            <a:off x="269875" y="1577975"/>
            <a:ext cx="3079750" cy="3792538"/>
          </a:xfrm>
          <a:prstGeom prst="rightArrow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-ринговые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исследо-вания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Выноска со стрелкой влево 8"/>
          <p:cNvSpPr/>
          <p:nvPr/>
        </p:nvSpPr>
        <p:spPr>
          <a:xfrm>
            <a:off x="9297988" y="1693863"/>
            <a:ext cx="2771775" cy="3792537"/>
          </a:xfrm>
          <a:prstGeom prst="leftArrow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Диагнос-тические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исследо-вания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3"/>
          <p:cNvSpPr>
            <a:spLocks noGrp="1"/>
          </p:cNvSpPr>
          <p:nvPr>
            <p:ph type="ctrTitle"/>
          </p:nvPr>
        </p:nvSpPr>
        <p:spPr>
          <a:xfrm>
            <a:off x="1509713" y="1122363"/>
            <a:ext cx="9158287" cy="900112"/>
          </a:xfrm>
        </p:spPr>
        <p:txBody>
          <a:bodyPr/>
          <a:lstStyle/>
          <a:p>
            <a:r>
              <a:rPr lang="ru-RU" sz="3600" b="1" smtClean="0"/>
              <a:t>Диагностика регулятивных УУД </a:t>
            </a:r>
          </a:p>
        </p:txBody>
      </p:sp>
      <p:sp>
        <p:nvSpPr>
          <p:cNvPr id="16386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12875" y="2203450"/>
            <a:ext cx="9255125" cy="3054350"/>
          </a:xfrm>
        </p:spPr>
        <p:txBody>
          <a:bodyPr/>
          <a:lstStyle/>
          <a:p>
            <a:r>
              <a:rPr lang="ru-RU" smtClean="0"/>
              <a:t>Один из компонентов внутренней системы оценки качества начального общего образования</a:t>
            </a:r>
          </a:p>
          <a:p>
            <a:r>
              <a:rPr lang="ru-RU" smtClean="0"/>
              <a:t>Предмет диагностики- действия целеполагания, основы познавательной рефлексии –осознания задач деятельности, выполняемых учебных действий и полученных результатов</a:t>
            </a:r>
          </a:p>
          <a:p>
            <a:r>
              <a:rPr lang="ru-RU" smtClean="0"/>
              <a:t>Основание: требования ФГОС НОО к планируемым результатам:</a:t>
            </a:r>
          </a:p>
          <a:p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Общее в требованиях к компетентности учителя и результатах обучения учащихся 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/>
              <a:t>Требования к компетентности учителя (аттестация)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Умеет конкретизировать цель урока до комплекса взаимосвязанных задач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Умеет добиться понимания обучающимися целей и задач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Умеет соотносить результаты обучения с поставленными целями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/>
              <a:t>Требования к </a:t>
            </a:r>
            <a:r>
              <a:rPr lang="ru-RU" b="1" dirty="0" err="1" smtClean="0"/>
              <a:t>метапредметным</a:t>
            </a:r>
            <a:r>
              <a:rPr lang="ru-RU" b="1" dirty="0" smtClean="0"/>
              <a:t> результатам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/>
              <a:t>(ФГОС НОО, раздел </a:t>
            </a:r>
            <a:r>
              <a:rPr lang="en-US" b="1" dirty="0" smtClean="0"/>
              <a:t>II</a:t>
            </a:r>
            <a:r>
              <a:rPr lang="ru-RU" b="1" dirty="0" smtClean="0"/>
              <a:t> п. 11.1)</a:t>
            </a:r>
            <a:endParaRPr lang="en-US" b="1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Овладение способностью принимать и сохранять цели и задачи  учебной деятельности;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Освоение начальных форм познавательной рефлексии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Определять наиболее эффективные способы достижения результата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Противоречие</a:t>
            </a:r>
          </a:p>
        </p:txBody>
      </p:sp>
      <p:sp>
        <p:nvSpPr>
          <p:cNvPr id="18434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Результаты аттестации педагогов</a:t>
            </a:r>
          </a:p>
        </p:txBody>
      </p:sp>
      <p:sp>
        <p:nvSpPr>
          <p:cNvPr id="18435" name="Объект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mtClean="0"/>
              <a:t>Наиболее низкие результаты по критериям, связанным с </a:t>
            </a:r>
          </a:p>
          <a:p>
            <a:r>
              <a:rPr lang="ru-RU" smtClean="0"/>
              <a:t>компетентностью в области целеполагания</a:t>
            </a:r>
          </a:p>
        </p:txBody>
      </p:sp>
      <p:sp>
        <p:nvSpPr>
          <p:cNvPr id="18436" name="Текст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mtClean="0"/>
              <a:t>Результаты освоения регулятивных УУД обучающими пилотных школ</a:t>
            </a:r>
          </a:p>
        </p:txBody>
      </p:sp>
      <p:sp>
        <p:nvSpPr>
          <p:cNvPr id="18437" name="Объект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smtClean="0"/>
              <a:t>80% и выше обучающихся пилотных школ удерживают цель деятельности,</a:t>
            </a:r>
          </a:p>
          <a:p>
            <a:r>
              <a:rPr lang="ru-RU" smtClean="0"/>
              <a:t> соотносят</a:t>
            </a:r>
          </a:p>
          <a:p>
            <a:r>
              <a:rPr lang="ru-RU" smtClean="0"/>
              <a:t>с результатами</a:t>
            </a:r>
          </a:p>
          <a:p>
            <a:r>
              <a:rPr lang="ru-RU" smtClean="0"/>
              <a:t>65%  способны назвать задачи, которые привели к достижению цели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371600" y="96838"/>
            <a:ext cx="9158288" cy="184308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/>
              <a:t>Проблема: какие управленческие условия необходимо продумать для решения задачи успешного формирования регулятивных  УУД у обучающихся и повышения компетентности учителя в области целеполагания?</a:t>
            </a:r>
            <a:endParaRPr lang="ru-RU" sz="2800" b="1" dirty="0"/>
          </a:p>
        </p:txBody>
      </p:sp>
      <p:sp>
        <p:nvSpPr>
          <p:cNvPr id="1945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468438" y="2701925"/>
            <a:ext cx="9199562" cy="3435350"/>
          </a:xfrm>
        </p:spPr>
        <p:txBody>
          <a:bodyPr/>
          <a:lstStyle/>
          <a:p>
            <a:r>
              <a:rPr lang="ru-RU" smtClean="0"/>
              <a:t>Мероприятия:</a:t>
            </a:r>
          </a:p>
          <a:p>
            <a:r>
              <a:rPr lang="ru-RU" smtClean="0"/>
              <a:t>Практикумы и семинары</a:t>
            </a:r>
          </a:p>
          <a:p>
            <a:r>
              <a:rPr lang="ru-RU" smtClean="0"/>
              <a:t>Мастер- классы</a:t>
            </a:r>
          </a:p>
          <a:p>
            <a:r>
              <a:rPr lang="ru-RU" smtClean="0"/>
              <a:t> </a:t>
            </a:r>
            <a:r>
              <a:rPr lang="ru-RU" b="1" smtClean="0"/>
              <a:t>КОНТРОЛЬ  процесса формирования регулятивных УУД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Проанализируйте два варианта   методики оценки действий </a:t>
            </a:r>
          </a:p>
        </p:txBody>
      </p:sp>
      <p:sp>
        <p:nvSpPr>
          <p:cNvPr id="20482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1 вариант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18100" cy="3313113"/>
          </a:xfrm>
        </p:spPr>
        <p:txBody>
          <a:bodyPr rtlCol="0">
            <a:normAutofit fontScale="400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1. Какая цель урока ставилась учителем и вами на уроке?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i="1" dirty="0"/>
              <a:t>Для ответа продолжи одно из  предложений:</a:t>
            </a:r>
            <a:endParaRPr lang="ru-RU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Научиться __________________________________________________.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Понять _____________________________________________________.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Тренироваться _______________________________________________.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Узнать ______________________________________________________.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2. Какие задачи помогли достичь цели урока?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3. Продолжи одно из предложений: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Я научился сегодня на уроке ____________________________________.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Я могу объяснить другому _____________________________________.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Мне еще надо поработать над __________________________________.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 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  <p:sp>
        <p:nvSpPr>
          <p:cNvPr id="20484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mtClean="0"/>
              <a:t>2 вариант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/>
        <p:txBody>
          <a:bodyPr rtlCol="0">
            <a:normAutofit fontScale="475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Ответь, пожалуйста, на следующие вопросы.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Запиши цель этого  урока: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-----------------------------------------------------------------------------------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Какого результата ты достиг на уроке? (что узнал на уроке или чему научился).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Допиши предложение: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на уроке я ____________________________________________________________________________________________________________________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Запишите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действия, которые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помогли тебе достичь цели урока?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____________________________________________________________________________________________________________________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1"/>
          <p:cNvSpPr txBox="1">
            <a:spLocks noChangeArrowheads="1"/>
          </p:cNvSpPr>
          <p:nvPr/>
        </p:nvSpPr>
        <p:spPr bwMode="auto">
          <a:xfrm>
            <a:off x="2425700" y="1250950"/>
            <a:ext cx="7651750" cy="4402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Ответь, пожалуйста, на следующие вопросы.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1. Запиши цель этого  урока: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-----------------------------------------------------------------------------------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2. Какого результата ты достиг на уроке? (что узнал на уроке или чему научился). </a:t>
            </a:r>
            <a:r>
              <a:rPr lang="ru-RU" sz="2000" i="1">
                <a:latin typeface="Times New Roman" pitchFamily="18" charset="0"/>
                <a:cs typeface="Times New Roman" pitchFamily="18" charset="0"/>
              </a:rPr>
              <a:t>Допиши предложение: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Сегодня на уроке я ____________________________________________________________________________________________________________________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3. Запишите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действия, которые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помогли тебе достичь цели урока?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____________________________________________________________________________________________________________________</a:t>
            </a:r>
          </a:p>
          <a:p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TextBox 2"/>
          <p:cNvSpPr txBox="1">
            <a:spLocks noChangeArrowheads="1"/>
          </p:cNvSpPr>
          <p:nvPr/>
        </p:nvSpPr>
        <p:spPr bwMode="auto">
          <a:xfrm>
            <a:off x="2887663" y="211138"/>
            <a:ext cx="68722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Анкета для обучающихся четвертых классов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461</Words>
  <Application>Microsoft Office PowerPoint</Application>
  <PresentationFormat>Произвольный</PresentationFormat>
  <Paragraphs>118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Calibri</vt:lpstr>
      <vt:lpstr>Arial</vt:lpstr>
      <vt:lpstr>Calibri Light</vt:lpstr>
      <vt:lpstr>Times New Roman</vt:lpstr>
      <vt:lpstr>Тема Office</vt:lpstr>
      <vt:lpstr>Слайд 1</vt:lpstr>
      <vt:lpstr>Слайд 2</vt:lpstr>
      <vt:lpstr>Слайд 3</vt:lpstr>
      <vt:lpstr>Диагностика регулятивных УУД </vt:lpstr>
      <vt:lpstr>Общее в требованиях к компетентности учителя и результатах обучения учащихся </vt:lpstr>
      <vt:lpstr>Противоречие</vt:lpstr>
      <vt:lpstr>Проблема: какие управленческие условия необходимо продумать для решения задачи успешного формирования регулятивных  УУД у обучающихся и повышения компетентности учителя в области целеполагания?</vt:lpstr>
      <vt:lpstr> Проанализируйте два варианта   методики оценки действий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Лаборатория ФГОС НОО</dc:creator>
  <cp:lastModifiedBy>Мария</cp:lastModifiedBy>
  <cp:revision>21</cp:revision>
  <dcterms:created xsi:type="dcterms:W3CDTF">2014-04-25T11:17:52Z</dcterms:created>
  <dcterms:modified xsi:type="dcterms:W3CDTF">2014-07-18T07:33:28Z</dcterms:modified>
</cp:coreProperties>
</file>